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64" r:id="rId4"/>
    <p:sldId id="265" r:id="rId5"/>
    <p:sldId id="266" r:id="rId6"/>
    <p:sldId id="260" r:id="rId7"/>
    <p:sldId id="261" r:id="rId8"/>
    <p:sldId id="262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/>
    <p:restoredTop sz="94666"/>
  </p:normalViewPr>
  <p:slideViewPr>
    <p:cSldViewPr snapToGrid="0">
      <p:cViewPr>
        <p:scale>
          <a:sx n="100" d="100"/>
          <a:sy n="100" d="100"/>
        </p:scale>
        <p:origin x="131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10.jpg>
</file>

<file path=ppt/media/image2.jpg>
</file>

<file path=ppt/media/image3.tiff>
</file>

<file path=ppt/media/image4.jpg>
</file>

<file path=ppt/media/image5.jpg>
</file>

<file path=ppt/media/image6.tiff>
</file>

<file path=ppt/media/image7.tiff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663726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0028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5021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1555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4381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9974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1495450" y="445025"/>
            <a:ext cx="73368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354962"/>
            <a:ext cx="8520600" cy="3213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pic>
        <p:nvPicPr>
          <p:cNvPr id="20" name="Shape 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88024" y="222787"/>
            <a:ext cx="1090549" cy="101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jpg"/><Relationship Id="rId6" Type="http://schemas.openxmlformats.org/officeDocument/2006/relationships/image" Target="../media/image10.jpg"/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17672" b="12220"/>
          <a:stretch/>
        </p:blipFill>
        <p:spPr>
          <a:xfrm>
            <a:off x="0" y="1810650"/>
            <a:ext cx="9144000" cy="2653668"/>
          </a:xfrm>
          <a:prstGeom prst="rect">
            <a:avLst/>
          </a:prstGeom>
        </p:spPr>
      </p:pic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539825" y="478050"/>
            <a:ext cx="7849500" cy="133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3200" b="1" dirty="0">
                <a:solidFill>
                  <a:srgbClr val="222222"/>
                </a:solidFill>
                <a:latin typeface="Century Gothic" charset="0"/>
                <a:ea typeface="Century Gothic" charset="0"/>
                <a:cs typeface="Century Gothic" charset="0"/>
              </a:rPr>
              <a:t>Seal Team 6</a:t>
            </a:r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311700" y="44343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http://polar-computing.org</a:t>
            </a:r>
          </a:p>
        </p:txBody>
      </p:sp>
      <p:pic>
        <p:nvPicPr>
          <p:cNvPr id="58" name="Shape 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024" y="87350"/>
            <a:ext cx="1130450" cy="105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700" y="662260"/>
            <a:ext cx="3903592" cy="4296616"/>
          </a:xfrm>
          <a:prstGeom prst="rect">
            <a:avLst/>
          </a:prstGeom>
        </p:spPr>
      </p:pic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1495500" y="89560"/>
            <a:ext cx="73368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Science Objective</a:t>
            </a: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311700" y="1496290"/>
            <a:ext cx="3663400" cy="307257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Identify individual </a:t>
            </a:r>
            <a:br>
              <a:rPr lang="en-US" dirty="0"/>
            </a:br>
            <a:r>
              <a:rPr lang="en-US" dirty="0"/>
              <a:t>Weddell </a:t>
            </a:r>
            <a:r>
              <a:rPr lang="en-US" dirty="0" smtClean="0"/>
              <a:t>seals</a:t>
            </a:r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smtClean="0"/>
              <a:t>Construct a Weddell Seal image catalog</a:t>
            </a:r>
            <a:endParaRPr lang="en-US" dirty="0"/>
          </a:p>
          <a:p>
            <a:pPr marL="2857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Understand </a:t>
            </a:r>
            <a:br>
              <a:rPr lang="en-US" dirty="0"/>
            </a:br>
            <a:r>
              <a:rPr lang="en-US" dirty="0"/>
              <a:t>movement </a:t>
            </a:r>
            <a:r>
              <a:rPr lang="en-US" dirty="0" smtClean="0"/>
              <a:t>of Weddell seals over </a:t>
            </a:r>
            <a:r>
              <a:rPr lang="en-US" dirty="0"/>
              <a:t>time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 flipV="1">
            <a:off x="4724400" y="1857375"/>
            <a:ext cx="180975" cy="21907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4772025" y="1634036"/>
            <a:ext cx="152400" cy="143992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4686299" y="1796271"/>
            <a:ext cx="257175" cy="42861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4814886" y="2090503"/>
            <a:ext cx="23812" cy="34685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/>
        </p:nvSpPr>
        <p:spPr>
          <a:xfrm>
            <a:off x="2981349" y="1325311"/>
            <a:ext cx="6162651" cy="47329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" name="TextBox 1"/>
          <p:cNvSpPr txBox="1"/>
          <p:nvPr/>
        </p:nvSpPr>
        <p:spPr>
          <a:xfrm>
            <a:off x="3043825" y="131524"/>
            <a:ext cx="3626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Gothic" charset="0"/>
                <a:ea typeface="Century Gothic" charset="0"/>
                <a:cs typeface="Century Gothic" charset="0"/>
              </a:rPr>
              <a:t>Seal image catalog</a:t>
            </a:r>
            <a:endParaRPr lang="en-US" sz="2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" y="1241643"/>
            <a:ext cx="10333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>
                <a:latin typeface="Century Gothic" charset="0"/>
                <a:ea typeface="Century Gothic" charset="0"/>
                <a:cs typeface="Century Gothic" charset="0"/>
              </a:rPr>
              <a:t>Seal 1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24419" y="745300"/>
            <a:ext cx="127452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>
                <a:latin typeface="Century Gothic" charset="0"/>
                <a:ea typeface="Century Gothic" charset="0"/>
                <a:cs typeface="Century Gothic" charset="0"/>
              </a:rPr>
              <a:t>Image 1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24419" y="1120492"/>
            <a:ext cx="127452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>
                <a:latin typeface="Century Gothic" charset="0"/>
                <a:ea typeface="Century Gothic" charset="0"/>
                <a:cs typeface="Century Gothic" charset="0"/>
              </a:rPr>
              <a:t>Image 2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24419" y="1512907"/>
            <a:ext cx="127452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Century Gothic" charset="0"/>
                <a:ea typeface="Century Gothic" charset="0"/>
                <a:cs typeface="Century Gothic" charset="0"/>
              </a:rPr>
              <a:t>Image 3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24419" y="1905322"/>
            <a:ext cx="127452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Century Gothic" charset="0"/>
                <a:ea typeface="Century Gothic" charset="0"/>
                <a:cs typeface="Century Gothic" charset="0"/>
              </a:rPr>
              <a:t>Image 4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5400000">
            <a:off x="1631657" y="2320011"/>
            <a:ext cx="46004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>
                <a:latin typeface="Century Gothic" charset="0"/>
                <a:ea typeface="Century Gothic" charset="0"/>
                <a:cs typeface="Century Gothic" charset="0"/>
              </a:rPr>
              <a:t>…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cxnSp>
        <p:nvCxnSpPr>
          <p:cNvPr id="10" name="Straight Connector 9"/>
          <p:cNvCxnSpPr>
            <a:endCxn id="4" idx="1"/>
          </p:cNvCxnSpPr>
          <p:nvPr/>
        </p:nvCxnSpPr>
        <p:spPr>
          <a:xfrm flipV="1">
            <a:off x="939453" y="953049"/>
            <a:ext cx="284966" cy="49222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endCxn id="5" idx="1"/>
          </p:cNvCxnSpPr>
          <p:nvPr/>
        </p:nvCxnSpPr>
        <p:spPr>
          <a:xfrm flipV="1">
            <a:off x="939453" y="1328241"/>
            <a:ext cx="284966" cy="1240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endCxn id="6" idx="1"/>
          </p:cNvCxnSpPr>
          <p:nvPr/>
        </p:nvCxnSpPr>
        <p:spPr>
          <a:xfrm>
            <a:off x="939453" y="1478907"/>
            <a:ext cx="284966" cy="2417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endCxn id="7" idx="1"/>
          </p:cNvCxnSpPr>
          <p:nvPr/>
        </p:nvCxnSpPr>
        <p:spPr>
          <a:xfrm>
            <a:off x="939453" y="1495684"/>
            <a:ext cx="284966" cy="61738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" y="3254125"/>
            <a:ext cx="10333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Century Gothic" charset="0"/>
                <a:ea typeface="Century Gothic" charset="0"/>
                <a:cs typeface="Century Gothic" charset="0"/>
              </a:rPr>
              <a:t>Seal 2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224418" y="2757782"/>
            <a:ext cx="148120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Century Gothic" charset="0"/>
                <a:ea typeface="Century Gothic" charset="0"/>
                <a:cs typeface="Century Gothic" charset="0"/>
              </a:rPr>
              <a:t>Image 10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24418" y="3132974"/>
            <a:ext cx="148120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Century Gothic" charset="0"/>
                <a:ea typeface="Century Gothic" charset="0"/>
                <a:cs typeface="Century Gothic" charset="0"/>
              </a:rPr>
              <a:t>Image 11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24418" y="3525389"/>
            <a:ext cx="148120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Century Gothic" charset="0"/>
                <a:ea typeface="Century Gothic" charset="0"/>
                <a:cs typeface="Century Gothic" charset="0"/>
              </a:rPr>
              <a:t>Image 12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24418" y="3917804"/>
            <a:ext cx="1481204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dirty="0">
                <a:latin typeface="Century Gothic" charset="0"/>
                <a:ea typeface="Century Gothic" charset="0"/>
                <a:cs typeface="Century Gothic" charset="0"/>
              </a:rPr>
              <a:t>Image 13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 rot="5400000">
            <a:off x="1631657" y="4332493"/>
            <a:ext cx="460046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>
                <a:latin typeface="Century Gothic" charset="0"/>
                <a:ea typeface="Century Gothic" charset="0"/>
                <a:cs typeface="Century Gothic" charset="0"/>
              </a:rPr>
              <a:t>…</a:t>
            </a:r>
            <a:endParaRPr lang="en-US" sz="21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cxnSp>
        <p:nvCxnSpPr>
          <p:cNvPr id="25" name="Straight Connector 24"/>
          <p:cNvCxnSpPr>
            <a:endCxn id="20" idx="1"/>
          </p:cNvCxnSpPr>
          <p:nvPr/>
        </p:nvCxnSpPr>
        <p:spPr>
          <a:xfrm flipV="1">
            <a:off x="939453" y="2965531"/>
            <a:ext cx="284965" cy="49223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endCxn id="22" idx="1"/>
          </p:cNvCxnSpPr>
          <p:nvPr/>
        </p:nvCxnSpPr>
        <p:spPr>
          <a:xfrm>
            <a:off x="939453" y="3464814"/>
            <a:ext cx="284965" cy="2683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3" idx="1"/>
          </p:cNvCxnSpPr>
          <p:nvPr/>
        </p:nvCxnSpPr>
        <p:spPr>
          <a:xfrm>
            <a:off x="939453" y="3491389"/>
            <a:ext cx="284965" cy="63416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939453" y="3284671"/>
            <a:ext cx="284965" cy="16744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Right Bracket 31"/>
          <p:cNvSpPr/>
          <p:nvPr/>
        </p:nvSpPr>
        <p:spPr>
          <a:xfrm>
            <a:off x="2433181" y="941507"/>
            <a:ext cx="137629" cy="767607"/>
          </a:xfrm>
          <a:prstGeom prst="righ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3" name="Right Bracket 32"/>
          <p:cNvSpPr/>
          <p:nvPr/>
        </p:nvSpPr>
        <p:spPr>
          <a:xfrm>
            <a:off x="2790328" y="941507"/>
            <a:ext cx="106315" cy="2780090"/>
          </a:xfrm>
          <a:prstGeom prst="righ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4" name="TextBox 33"/>
          <p:cNvSpPr txBox="1"/>
          <p:nvPr/>
        </p:nvSpPr>
        <p:spPr>
          <a:xfrm>
            <a:off x="2530256" y="1178200"/>
            <a:ext cx="5073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</a:rPr>
              <a:t>✓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896642" y="2172899"/>
            <a:ext cx="601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✗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917850" y="834060"/>
            <a:ext cx="6594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entury Gothic" charset="0"/>
                <a:ea typeface="Century Gothic" charset="0"/>
                <a:cs typeface="Century Gothic" charset="0"/>
              </a:rPr>
              <a:t>Many possible algorithms </a:t>
            </a:r>
            <a:r>
              <a:rPr lang="en-US" sz="1800" dirty="0"/>
              <a:t>➣ </a:t>
            </a:r>
            <a:r>
              <a:rPr lang="en-US" sz="1800" dirty="0">
                <a:latin typeface="Century Gothic" charset="0"/>
                <a:ea typeface="Century Gothic" charset="0"/>
                <a:cs typeface="Century Gothic" charset="0"/>
              </a:rPr>
              <a:t>Consensus-based approach</a:t>
            </a:r>
            <a:endParaRPr lang="en-US" sz="18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723029" y="1977096"/>
            <a:ext cx="109915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Century Gothic" charset="0"/>
                <a:ea typeface="Century Gothic" charset="0"/>
                <a:cs typeface="Century Gothic" charset="0"/>
              </a:rPr>
              <a:t>Algorithm 1</a:t>
            </a:r>
            <a:endParaRPr lang="en-US" sz="105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927093" y="1977096"/>
            <a:ext cx="109915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Century Gothic" charset="0"/>
                <a:ea typeface="Century Gothic" charset="0"/>
                <a:cs typeface="Century Gothic" charset="0"/>
              </a:rPr>
              <a:t>Algorithm 2</a:t>
            </a:r>
            <a:endParaRPr lang="en-US" sz="105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300258" y="1977096"/>
            <a:ext cx="109915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Century Gothic" charset="0"/>
                <a:ea typeface="Century Gothic" charset="0"/>
                <a:cs typeface="Century Gothic" charset="0"/>
              </a:rPr>
              <a:t>Algorithm 3</a:t>
            </a:r>
            <a:endParaRPr lang="en-US" sz="105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7670293" y="1977096"/>
            <a:ext cx="109915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>
                <a:latin typeface="Century Gothic" charset="0"/>
                <a:ea typeface="Century Gothic" charset="0"/>
                <a:cs typeface="Century Gothic" charset="0"/>
              </a:rPr>
              <a:t>Consensus</a:t>
            </a:r>
            <a:endParaRPr lang="en-US" sz="105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721796" y="2329152"/>
            <a:ext cx="1242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1  0.05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2  0.07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3  0.12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916466" y="2329152"/>
            <a:ext cx="1242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1  0.15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2  0.01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3  0.02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268787" y="2329152"/>
            <a:ext cx="1242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1  0.04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2  0.17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3  0.10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670293" y="2329152"/>
            <a:ext cx="12428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1  0.09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2  0.23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Image 3  0.08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.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923528" y="1394478"/>
            <a:ext cx="625292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entury Gothic" charset="0"/>
                <a:ea typeface="Century Gothic" charset="0"/>
                <a:cs typeface="Century Gothic" charset="0"/>
              </a:rPr>
              <a:t>Match </a:t>
            </a:r>
            <a:r>
              <a:rPr lang="en-US" sz="1600" b="1" dirty="0">
                <a:latin typeface="Century Gothic" charset="0"/>
                <a:ea typeface="Century Gothic" charset="0"/>
                <a:cs typeface="Century Gothic" charset="0"/>
              </a:rPr>
              <a:t>new image </a:t>
            </a:r>
            <a:r>
              <a:rPr lang="en-US" sz="1600" dirty="0">
                <a:latin typeface="Century Gothic" charset="0"/>
                <a:ea typeface="Century Gothic" charset="0"/>
                <a:cs typeface="Century Gothic" charset="0"/>
              </a:rPr>
              <a:t>to the </a:t>
            </a:r>
            <a:r>
              <a:rPr lang="en-US" sz="1600" b="1" dirty="0">
                <a:latin typeface="Century Gothic" charset="0"/>
                <a:ea typeface="Century Gothic" charset="0"/>
                <a:cs typeface="Century Gothic" charset="0"/>
              </a:rPr>
              <a:t>existing catalog </a:t>
            </a:r>
            <a:r>
              <a:rPr lang="en-US" sz="1600" dirty="0">
                <a:latin typeface="Century Gothic" charset="0"/>
                <a:ea typeface="Century Gothic" charset="0"/>
                <a:cs typeface="Century Gothic" charset="0"/>
              </a:rPr>
              <a:t>to look for matches</a:t>
            </a:r>
            <a:endParaRPr lang="en-US" sz="16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5572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3400" y="528623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Century Gothic" charset="0"/>
                <a:ea typeface="Century Gothic" charset="0"/>
                <a:cs typeface="Century Gothic" charset="0"/>
              </a:rPr>
              <a:t>‘Bag of patches’ model</a:t>
            </a:r>
          </a:p>
          <a:p>
            <a:pPr algn="ctr"/>
            <a:r>
              <a:rPr lang="en-US" sz="1800" dirty="0">
                <a:latin typeface="Century Gothic" charset="0"/>
                <a:ea typeface="Century Gothic" charset="0"/>
                <a:cs typeface="Century Gothic" charset="0"/>
              </a:rPr>
              <a:t>(inspired by ‘bag-of-words’ modeling for text analysis)</a:t>
            </a:r>
            <a:endParaRPr lang="en-US" sz="18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728592"/>
            <a:ext cx="3599342" cy="10622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1" y="2790833"/>
            <a:ext cx="3584009" cy="1153443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3" idx="3"/>
          </p:cNvCxnSpPr>
          <p:nvPr/>
        </p:nvCxnSpPr>
        <p:spPr>
          <a:xfrm flipV="1">
            <a:off x="3942242" y="2245291"/>
            <a:ext cx="698651" cy="144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926910" y="3367555"/>
            <a:ext cx="698651" cy="144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640893" y="2097397"/>
            <a:ext cx="21607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Collection of patches 1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25560" y="3229055"/>
            <a:ext cx="21760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Collection of patches 2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0" name="Right Brace 9"/>
          <p:cNvSpPr/>
          <p:nvPr/>
        </p:nvSpPr>
        <p:spPr>
          <a:xfrm>
            <a:off x="6721778" y="1874868"/>
            <a:ext cx="159708" cy="1831931"/>
          </a:xfrm>
          <a:prstGeom prst="righ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1" name="TextBox 10"/>
          <p:cNvSpPr txBox="1"/>
          <p:nvPr/>
        </p:nvSpPr>
        <p:spPr>
          <a:xfrm>
            <a:off x="7042432" y="2444584"/>
            <a:ext cx="19352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Gothic" charset="0"/>
                <a:ea typeface="Century Gothic" charset="0"/>
                <a:cs typeface="Century Gothic" charset="0"/>
              </a:rPr>
              <a:t>Some number of shared patches indicative of match</a:t>
            </a:r>
            <a:endParaRPr lang="en-US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60007" y="70521"/>
            <a:ext cx="43214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entury Gothic" charset="0"/>
                <a:ea typeface="Century Gothic" charset="0"/>
                <a:cs typeface="Century Gothic" charset="0"/>
              </a:rPr>
              <a:t>One possible algorithm…</a:t>
            </a:r>
            <a:endParaRPr lang="en-US" sz="2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8522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8534" y="103340"/>
            <a:ext cx="7675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Gothic" charset="0"/>
                <a:ea typeface="Century Gothic" charset="0"/>
                <a:cs typeface="Century Gothic" charset="0"/>
              </a:rPr>
              <a:t>Basic workflow</a:t>
            </a:r>
            <a:endParaRPr lang="en-US" sz="24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93" y="1854614"/>
            <a:ext cx="789010" cy="7945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56" y="2635594"/>
            <a:ext cx="789010" cy="7890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77902" y="2731709"/>
            <a:ext cx="8581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boundary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2454247" y="2767191"/>
            <a:ext cx="85816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Century Gothic" charset="0"/>
                <a:ea typeface="Century Gothic" charset="0"/>
                <a:cs typeface="Century Gothic" charset="0"/>
              </a:rPr>
              <a:t>segment</a:t>
            </a:r>
            <a:endParaRPr lang="en-US" sz="105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454248" y="2255576"/>
            <a:ext cx="147663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Century Gothic" charset="0"/>
                <a:ea typeface="Century Gothic" charset="0"/>
                <a:cs typeface="Century Gothic" charset="0"/>
              </a:rPr>
              <a:t>g</a:t>
            </a:r>
            <a:r>
              <a:rPr lang="en-US" sz="1050" dirty="0">
                <a:latin typeface="Century Gothic" charset="0"/>
                <a:ea typeface="Century Gothic" charset="0"/>
                <a:cs typeface="Century Gothic" charset="0"/>
              </a:rPr>
              <a:t>amma correction</a:t>
            </a:r>
            <a:endParaRPr lang="en-US" sz="105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54248" y="2508678"/>
            <a:ext cx="147663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Century Gothic" charset="0"/>
                <a:ea typeface="Century Gothic" charset="0"/>
                <a:cs typeface="Century Gothic" charset="0"/>
              </a:rPr>
              <a:t>a</a:t>
            </a:r>
            <a:r>
              <a:rPr lang="en-US" sz="1050" dirty="0">
                <a:latin typeface="Century Gothic" charset="0"/>
                <a:ea typeface="Century Gothic" charset="0"/>
                <a:cs typeface="Century Gothic" charset="0"/>
              </a:rPr>
              <a:t>daptive threshold</a:t>
            </a:r>
            <a:endParaRPr lang="en-US" sz="105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14" name="Right Brace 13"/>
          <p:cNvSpPr/>
          <p:nvPr/>
        </p:nvSpPr>
        <p:spPr>
          <a:xfrm>
            <a:off x="4593313" y="1257947"/>
            <a:ext cx="253652" cy="3651755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5556" y="3225514"/>
            <a:ext cx="1295258" cy="100693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104677" y="4340875"/>
            <a:ext cx="2962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Patch complexity metric inspired by</a:t>
            </a:r>
          </a:p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Grove et al. 2015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688893" y="3556384"/>
            <a:ext cx="3646708" cy="89989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35077" y="814993"/>
            <a:ext cx="3646708" cy="899895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2336066" y="2038611"/>
            <a:ext cx="0" cy="131523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058493" y="1008842"/>
            <a:ext cx="31147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Calculate maximum patch match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058493" y="2905691"/>
            <a:ext cx="29404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 Gothic" charset="0"/>
                <a:ea typeface="Century Gothic" charset="0"/>
                <a:cs typeface="Century Gothic" charset="0"/>
              </a:rPr>
              <a:t>and weight by patch complexity</a:t>
            </a:r>
            <a:endParaRPr lang="en-US" sz="12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5810609" y="1668114"/>
            <a:ext cx="667011" cy="12024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9" name="Oval 28"/>
          <p:cNvSpPr/>
          <p:nvPr/>
        </p:nvSpPr>
        <p:spPr>
          <a:xfrm rot="1356390">
            <a:off x="5612068" y="1903312"/>
            <a:ext cx="1064093" cy="732029"/>
          </a:xfrm>
          <a:prstGeom prst="ellipse">
            <a:avLst/>
          </a:prstGeom>
          <a:solidFill>
            <a:srgbClr val="92D05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9" name="Oval 18"/>
          <p:cNvSpPr/>
          <p:nvPr/>
        </p:nvSpPr>
        <p:spPr>
          <a:xfrm rot="2308981">
            <a:off x="5612068" y="1903312"/>
            <a:ext cx="1064093" cy="732029"/>
          </a:xfrm>
          <a:prstGeom prst="ellipse">
            <a:avLst/>
          </a:prstGeom>
          <a:solidFill>
            <a:srgbClr val="92D05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Oval 19"/>
          <p:cNvSpPr/>
          <p:nvPr/>
        </p:nvSpPr>
        <p:spPr>
          <a:xfrm rot="3301804">
            <a:off x="5612068" y="1903312"/>
            <a:ext cx="1064093" cy="732029"/>
          </a:xfrm>
          <a:prstGeom prst="ellipse">
            <a:avLst/>
          </a:prstGeom>
          <a:solidFill>
            <a:srgbClr val="92D05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2" name="Oval 21"/>
          <p:cNvSpPr/>
          <p:nvPr/>
        </p:nvSpPr>
        <p:spPr>
          <a:xfrm rot="4317850">
            <a:off x="5612068" y="1903312"/>
            <a:ext cx="1064093" cy="732029"/>
          </a:xfrm>
          <a:prstGeom prst="ellipse">
            <a:avLst/>
          </a:prstGeom>
          <a:solidFill>
            <a:srgbClr val="92D05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934966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1495450" y="445025"/>
            <a:ext cx="73368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What did you </a:t>
            </a:r>
            <a:r>
              <a:rPr lang="en" b="1" dirty="0"/>
              <a:t>not</a:t>
            </a:r>
            <a:r>
              <a:rPr lang="en" dirty="0"/>
              <a:t> achieve?</a:t>
            </a:r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311700" y="1354962"/>
            <a:ext cx="8520600" cy="3213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Didn’t link to HPC yet, but identified areas where parallelization may speed the match process</a:t>
            </a:r>
          </a:p>
          <a:p>
            <a:pPr marL="285750" lvl="0" indent="-285750" rtl="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No clear algorithm for creating a consensus given multiple algorithms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1495450" y="445025"/>
            <a:ext cx="73368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Any highlights? What worked? What didn’t?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311700" y="1354962"/>
            <a:ext cx="8520600" cy="3213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No major barriers, just requires more time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1495450" y="445025"/>
            <a:ext cx="73368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Biggest insight/lesson learnt?	</a:t>
            </a:r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1354962"/>
            <a:ext cx="8520600" cy="3213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" dirty="0"/>
              <a:t>By Scientists</a:t>
            </a:r>
            <a:r>
              <a:rPr lang="en" dirty="0" smtClean="0"/>
              <a:t>?</a:t>
            </a:r>
            <a:endParaRPr lang="en-US" dirty="0" smtClean="0"/>
          </a:p>
          <a:p>
            <a:pPr marL="514350" lvl="0" indent="-285750" rtl="0">
              <a:spcBef>
                <a:spcPts val="0"/>
              </a:spcBef>
              <a:buFont typeface="Arial" charset="0"/>
              <a:buChar char="•"/>
            </a:pPr>
            <a:r>
              <a:rPr lang="en-US" dirty="0" smtClean="0"/>
              <a:t>Considerably more complicated than anticipated (which is probably why the existing tools for pattern matching don’t work that well for seals)</a:t>
            </a:r>
            <a:endParaRPr lang="en" dirty="0"/>
          </a:p>
          <a:p>
            <a:pPr marL="457200" lvl="0" indent="-228600">
              <a:spcBef>
                <a:spcPts val="0"/>
              </a:spcBef>
            </a:pPr>
            <a:r>
              <a:rPr lang="en" dirty="0"/>
              <a:t>By programmers</a:t>
            </a:r>
            <a:r>
              <a:rPr lang="en" dirty="0" smtClean="0"/>
              <a:t>?</a:t>
            </a:r>
            <a:endParaRPr lang="en-US" dirty="0" smtClean="0"/>
          </a:p>
          <a:p>
            <a:pPr marL="457200" lvl="0" indent="-228600">
              <a:spcBef>
                <a:spcPts val="0"/>
              </a:spcBef>
            </a:pPr>
            <a:endParaRPr lang="e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255</Words>
  <Application>Microsoft Macintosh PowerPoint</Application>
  <PresentationFormat>On-screen Show (16:9)</PresentationFormat>
  <Paragraphs>75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Arial</vt:lpstr>
      <vt:lpstr>simple-light-2</vt:lpstr>
      <vt:lpstr>Seal Team 6</vt:lpstr>
      <vt:lpstr>Science Objective</vt:lpstr>
      <vt:lpstr>PowerPoint Presentation</vt:lpstr>
      <vt:lpstr>PowerPoint Presentation</vt:lpstr>
      <vt:lpstr>PowerPoint Presentation</vt:lpstr>
      <vt:lpstr>What did you not achieve?</vt:lpstr>
      <vt:lpstr>Any highlights? What worked? What didn’t?</vt:lpstr>
      <vt:lpstr>Biggest insight/lesson learnt?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Seal Team 6</dc:title>
  <cp:lastModifiedBy>Microsoft Office User</cp:lastModifiedBy>
  <cp:revision>6</cp:revision>
  <dcterms:modified xsi:type="dcterms:W3CDTF">2016-07-19T18:37:45Z</dcterms:modified>
</cp:coreProperties>
</file>